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Lato Light" panose="020F0302020204030203" pitchFamily="34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51C93E-E514-4FCE-9214-636F8A171BCA}">
  <a:tblStyle styleId="{0D51C93E-E514-4FCE-9214-636F8A171B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59674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0077b54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0077b54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884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0077b542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0077b542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23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0077b542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0077b542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061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0077b542d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0077b542d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650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a0077b542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a0077b542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446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0077b542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0077b542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750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0077b542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0077b542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7631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0077b542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0077b542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41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0077b542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0077b542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21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76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e3ba1743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e3ba1743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29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0077b5a3e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0077b5a3e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02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9e3ba1743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9e3ba1743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666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e3ba1743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e3ba1743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20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e3ba17432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e3ba17432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437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9e3ba17432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9e3ba17432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11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0077b542d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0077b542d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95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a0077b542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a0077b542d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021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0077b542d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0077b542d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1092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0077b542d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0077b542d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6952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0077b542d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0077b542d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8864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0077b542d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0077b542d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358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0077b542d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0077b542d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939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0077b542d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0077b542d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92627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0077b5a3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0077b5a3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6163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0077b5a3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0077b5a3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793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0077b5a3e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0077b5a3e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8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077b5a3e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0077b5a3e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446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0077b5a3e_6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0077b5a3e_6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52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0077b5a3e_6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0077b5a3e_6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166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0077b5a3e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0077b5a3e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856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0077b5a3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0077b5a3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879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0077b5a3e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0077b5a3e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758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0077b5a3e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0077b5a3e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6317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0077b5a3e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0077b5a3e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3149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0077b5a3e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0077b5a3e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777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0077b5a3e_1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0077b5a3e_1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9703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0077b5a3e_1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0077b5a3e_1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64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0077b5a3e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0077b5a3e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54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0077b5a3e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0077b5a3e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74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0077b5a3e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0077b5a3e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882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0077b5a3e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0077b5a3e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46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0077b5a3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0077b5a3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46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94250" y="1546250"/>
            <a:ext cx="5742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 Cisco Packet Tracer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 rot="-8521372" flipH="1">
            <a:off x="8585692" y="2722527"/>
            <a:ext cx="308090" cy="162498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 Light"/>
              <a:buChar char="●"/>
            </a:pP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2" name="Google Shape;182;p22"/>
          <p:cNvSpPr/>
          <p:nvPr/>
        </p:nvSpPr>
        <p:spPr>
          <a:xfrm rot="-8520759" flipH="1">
            <a:off x="8555416" y="2961056"/>
            <a:ext cx="210916" cy="111245"/>
          </a:xfrm>
          <a:custGeom>
            <a:avLst/>
            <a:gdLst/>
            <a:ahLst/>
            <a:cxnLst/>
            <a:rect l="l" t="t" r="r" b="b"/>
            <a:pathLst>
              <a:path w="30927" h="16312" extrusionOk="0">
                <a:moveTo>
                  <a:pt x="16294" y="1"/>
                </a:moveTo>
                <a:cubicBezTo>
                  <a:pt x="11883" y="1"/>
                  <a:pt x="9604" y="604"/>
                  <a:pt x="5717" y="2665"/>
                </a:cubicBezTo>
                <a:cubicBezTo>
                  <a:pt x="1815" y="4734"/>
                  <a:pt x="0" y="8382"/>
                  <a:pt x="1522" y="11133"/>
                </a:cubicBezTo>
                <a:cubicBezTo>
                  <a:pt x="3024" y="13826"/>
                  <a:pt x="6907" y="15719"/>
                  <a:pt x="11941" y="16245"/>
                </a:cubicBezTo>
                <a:cubicBezTo>
                  <a:pt x="12541" y="16289"/>
                  <a:pt x="13141" y="16311"/>
                  <a:pt x="13740" y="16311"/>
                </a:cubicBezTo>
                <a:cubicBezTo>
                  <a:pt x="15536" y="16311"/>
                  <a:pt x="17322" y="16114"/>
                  <a:pt x="19063" y="15719"/>
                </a:cubicBezTo>
                <a:cubicBezTo>
                  <a:pt x="20683" y="15309"/>
                  <a:pt x="25912" y="13026"/>
                  <a:pt x="27375" y="12109"/>
                </a:cubicBezTo>
                <a:cubicBezTo>
                  <a:pt x="29756" y="10587"/>
                  <a:pt x="30926" y="8246"/>
                  <a:pt x="30321" y="6197"/>
                </a:cubicBezTo>
                <a:cubicBezTo>
                  <a:pt x="29600" y="3738"/>
                  <a:pt x="26868" y="1690"/>
                  <a:pt x="22848" y="617"/>
                </a:cubicBezTo>
                <a:cubicBezTo>
                  <a:pt x="21014" y="129"/>
                  <a:pt x="20527" y="70"/>
                  <a:pt x="17385" y="12"/>
                </a:cubicBezTo>
                <a:cubicBezTo>
                  <a:pt x="17007" y="5"/>
                  <a:pt x="16643" y="1"/>
                  <a:pt x="16294" y="1"/>
                </a:cubicBez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 Light"/>
              <a:buChar char="●"/>
            </a:pP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 flipH="1">
            <a:off x="54975" y="1934075"/>
            <a:ext cx="2336100" cy="20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Clasificación</a:t>
            </a: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dispositivos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 flipH="1">
            <a:off x="5605549" y="1073588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End devices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 flipH="1">
            <a:off x="5457024" y="3237713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Connections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 flipH="1">
            <a:off x="2237154" y="1073600"/>
            <a:ext cx="31704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Network service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 flipH="1">
            <a:off x="2563103" y="3355350"/>
            <a:ext cx="2229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Components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 flipH="1">
            <a:off x="1763298" y="1073600"/>
            <a:ext cx="3742200" cy="15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Servicios y dispositivos necesarios para simular una red WAN y su seguridad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 flipH="1">
            <a:off x="5899275" y="1764625"/>
            <a:ext cx="278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variedad de dispositivos orientados al uso de internet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 flipH="1">
            <a:off x="2688500" y="3955450"/>
            <a:ext cx="18918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Componentes de hardware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 flipH="1">
            <a:off x="5686425" y="3837635"/>
            <a:ext cx="33519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Diferentes conexiones que permiten la comunicación entre dispositivos</a:t>
            </a:r>
            <a:endParaRPr sz="17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875" y="470470"/>
            <a:ext cx="3592949" cy="670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550" y="470463"/>
            <a:ext cx="3592949" cy="552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725" y="2659924"/>
            <a:ext cx="2781050" cy="71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6413" y="2659925"/>
            <a:ext cx="3402621" cy="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ctrTitle"/>
          </p:nvPr>
        </p:nvSpPr>
        <p:spPr>
          <a:xfrm>
            <a:off x="5712425" y="2175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Routers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5" y="1146250"/>
            <a:ext cx="3657600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450" y="1217975"/>
            <a:ext cx="44196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25" y="276363"/>
            <a:ext cx="6108075" cy="45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" y="280350"/>
            <a:ext cx="4773350" cy="9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25" y="1479125"/>
            <a:ext cx="4577671" cy="32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825" y="1479125"/>
            <a:ext cx="4353150" cy="288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 txBox="1">
            <a:spLocks noGrp="1"/>
          </p:cNvSpPr>
          <p:nvPr>
            <p:ph type="ctrTitle" idx="4294967295"/>
          </p:nvPr>
        </p:nvSpPr>
        <p:spPr>
          <a:xfrm>
            <a:off x="5712425" y="2175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Switch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t="79351" r="44351" b="5013"/>
          <a:stretch/>
        </p:blipFill>
        <p:spPr>
          <a:xfrm>
            <a:off x="777650" y="1366157"/>
            <a:ext cx="8118260" cy="12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 l="28339" t="42350" r="62416" b="38691"/>
          <a:stretch/>
        </p:blipFill>
        <p:spPr>
          <a:xfrm>
            <a:off x="1266500" y="2922524"/>
            <a:ext cx="1565224" cy="1804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l="39210" t="43840" r="49262" b="34171"/>
          <a:stretch/>
        </p:blipFill>
        <p:spPr>
          <a:xfrm>
            <a:off x="3898025" y="2922523"/>
            <a:ext cx="1682868" cy="18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5">
            <a:alphaModFix/>
          </a:blip>
          <a:srcRect l="51540" t="45339" r="37199" b="29531"/>
          <a:stretch/>
        </p:blipFill>
        <p:spPr>
          <a:xfrm>
            <a:off x="6647200" y="2922525"/>
            <a:ext cx="1565224" cy="1963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5712425" y="2175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7"/>
          <p:cNvPicPr preferRelativeResize="0"/>
          <p:nvPr/>
        </p:nvPicPr>
        <p:blipFill rotWithShape="1">
          <a:blip r:embed="rId3">
            <a:alphaModFix/>
          </a:blip>
          <a:srcRect l="13716" t="79351" r="48837" b="5308"/>
          <a:stretch/>
        </p:blipFill>
        <p:spPr>
          <a:xfrm>
            <a:off x="500613" y="486850"/>
            <a:ext cx="3569224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 rotWithShape="1">
          <a:blip r:embed="rId4">
            <a:alphaModFix/>
          </a:blip>
          <a:srcRect b="50223"/>
          <a:stretch/>
        </p:blipFill>
        <p:spPr>
          <a:xfrm>
            <a:off x="363563" y="1631775"/>
            <a:ext cx="3843325" cy="14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555" y="1631775"/>
            <a:ext cx="3134795" cy="14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6">
            <a:alphaModFix/>
          </a:blip>
          <a:srcRect b="53029"/>
          <a:stretch/>
        </p:blipFill>
        <p:spPr>
          <a:xfrm>
            <a:off x="658052" y="3331050"/>
            <a:ext cx="3254350" cy="16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7">
            <a:alphaModFix/>
          </a:blip>
          <a:srcRect t="30454"/>
          <a:stretch/>
        </p:blipFill>
        <p:spPr>
          <a:xfrm>
            <a:off x="4761950" y="3255600"/>
            <a:ext cx="3810000" cy="18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5712425" y="2175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Cableado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800" y="373950"/>
            <a:ext cx="6159950" cy="429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525" y="223825"/>
            <a:ext cx="62484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ctrTitle"/>
          </p:nvPr>
        </p:nvSpPr>
        <p:spPr>
          <a:xfrm>
            <a:off x="3194250" y="1546250"/>
            <a:ext cx="5742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Enrutamiento en Cisco Packet Tracer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1"/>
          </p:nvPr>
        </p:nvSpPr>
        <p:spPr>
          <a:xfrm>
            <a:off x="3257550" y="278360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RIP - Estático - IPV6</a:t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Enrutamiento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●"/>
            </a:pPr>
            <a:r>
              <a:rPr lang="es" sz="1700">
                <a:latin typeface="Lato Light"/>
                <a:ea typeface="Lato Light"/>
                <a:cs typeface="Lato Light"/>
                <a:sym typeface="Lato Light"/>
              </a:rPr>
              <a:t>El enrutamiento es fundamental en cualquier red de datos, ya que transfiere información a través de la red de origen al destino.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Font typeface="Lato Light"/>
              <a:buChar char="●"/>
            </a:pPr>
            <a:r>
              <a:rPr lang="es" sz="1700">
                <a:latin typeface="Lato Light"/>
                <a:ea typeface="Lato Light"/>
                <a:cs typeface="Lato Light"/>
                <a:sym typeface="Lato Light"/>
              </a:rPr>
              <a:t>Los routers aprenden sobre redes remotas ya sea de manera dinámica o utilizando protocolos de enrutamiento o de manera manual o utilizando rutas estáticas.</a:t>
            </a: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marL="45720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700"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7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body" idx="2"/>
          </p:nvPr>
        </p:nvSpPr>
        <p:spPr>
          <a:xfrm>
            <a:off x="1276575" y="706450"/>
            <a:ext cx="7048500" cy="3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Cisco ofrece una herramienta con la que es posible diseñar redes y realizar simulaciones sobre su uso. Esta aplicación es gratuita  y puede descargarse desde la web oficial de Cisco.</a:t>
            </a:r>
            <a:endParaRPr sz="18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 esta herramienta, estudiantes, docentes y profesionales pueden testear el funcionamiento de redes, ciberseguridad y el internet de las cosas (IoT).</a:t>
            </a:r>
            <a:endParaRPr sz="18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Packet Tracer dispone de una interfaz intuitiva que facilita su utilización a la hora de añadir los distintos elementos que componen la red, pudiendo conectarse unos con otros y realizar las configuraciones necesarias de red en apenas unos clics.</a:t>
            </a:r>
            <a:endParaRPr sz="18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Enrutamiento Estático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body" idx="1"/>
          </p:nvPr>
        </p:nvSpPr>
        <p:spPr>
          <a:xfrm>
            <a:off x="1297500" y="1930150"/>
            <a:ext cx="7038900" cy="19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Las rutas estáticas son definidas manualmente por el administrador para que el router aprende sobre una red remota.</a:t>
            </a:r>
            <a:endParaRPr sz="170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s" sz="1700"/>
              <a:t>Las rutas estáticas necesitan pocos recursos del sistema, es recomendable utilizarlas cuando nuestra red está compuesta por unos cuantos routers o que la red se conecte a internet </a:t>
            </a:r>
            <a:endParaRPr sz="1700"/>
          </a:p>
          <a:p>
            <a:pPr marL="45720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para Enrutamiento estático</a:t>
            </a:r>
            <a:endParaRPr/>
          </a:p>
        </p:txBody>
      </p:sp>
      <p:sp>
        <p:nvSpPr>
          <p:cNvPr id="269" name="Google Shape;269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700"/>
              <a:buChar char="●"/>
            </a:pPr>
            <a:r>
              <a:rPr lang="es" sz="1700">
                <a:solidFill>
                  <a:srgbClr val="FF0000"/>
                </a:solidFill>
              </a:rPr>
              <a:t>IP route </a:t>
            </a:r>
            <a:r>
              <a:rPr lang="es" sz="1700">
                <a:solidFill>
                  <a:srgbClr val="FFFFFF"/>
                </a:solidFill>
              </a:rPr>
              <a:t>-------&gt; Configura una ruta estática.</a:t>
            </a:r>
            <a:endParaRPr sz="1700"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</a:rPr>
              <a:t>Router (config) #</a:t>
            </a:r>
            <a:r>
              <a:rPr lang="es" sz="1700">
                <a:solidFill>
                  <a:srgbClr val="FF0000"/>
                </a:solidFill>
              </a:rPr>
              <a:t>ip route</a:t>
            </a:r>
            <a:r>
              <a:rPr lang="es" sz="1700">
                <a:solidFill>
                  <a:srgbClr val="FFFFFF"/>
                </a:solidFill>
              </a:rPr>
              <a:t>  network-address subnet-mask   {ip address |exit-interface}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s" sz="1700">
                <a:solidFill>
                  <a:srgbClr val="FFFFFF"/>
                </a:solidFill>
              </a:rPr>
              <a:t>El parámetro “exit-interface”  corresponde a la interfaz de salida utilizada para enviar paquetes a la red de destino.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Enrutamiento Estático</a:t>
            </a:r>
            <a:endParaRPr/>
          </a:p>
        </p:txBody>
      </p:sp>
      <p:graphicFrame>
        <p:nvGraphicFramePr>
          <p:cNvPr id="275" name="Google Shape;275;p34"/>
          <p:cNvGraphicFramePr/>
          <p:nvPr/>
        </p:nvGraphicFramePr>
        <p:xfrm>
          <a:off x="952500" y="1809750"/>
          <a:ext cx="7239000" cy="2438280"/>
        </p:xfrm>
        <a:graphic>
          <a:graphicData uri="http://schemas.openxmlformats.org/drawingml/2006/table">
            <a:tbl>
              <a:tblPr>
                <a:noFill/>
                <a:tableStyleId>{0D51C93E-E514-4FCE-9214-636F8A171BCA}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VENTAJAS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DESVENTAJAS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Poco uso del CPU, ya que no requiere ejecutar cálculos y algoritmos ante cambios en la red.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Requiere de un configuración y mantenimiento constante por parte del administrador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Requiere de menos comandos para la solución de problemas.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No es adecuado para redes en crecimiento rápido.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Fácil de comprender y mantener en redes pequeñas.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rgbClr val="FFFFFF"/>
                          </a:solidFill>
                        </a:rPr>
                        <a:t>No puede aprender dinámicamente los cambios en la topología de la red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RIP - Routing Information Protocol</a:t>
            </a:r>
            <a:endParaRPr/>
          </a:p>
        </p:txBody>
      </p:sp>
      <p:sp>
        <p:nvSpPr>
          <p:cNvPr id="281" name="Google Shape;281;p35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270500" cy="3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 protocolo de enrutamiento se usa para administrar información de enrutadores en una red autoconectada como una LAN corporativa o una WAN privada, utiliza routers para intercambiar información acerca de redes por la IP a las que se encuentran conectados.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Su algoritmo  está basado en el vector de distancia  que calcula la métrica o ruta más corta hasta el destino, a través de equipos intermedios que los paquetes deben atravesar, atravesar un equipo se le denomina un  salto, el límite máximo de saltos son 15, al llegar a 16 se considera una ruta no deseada por lo que es mejor implementarlo en redes pequeñas.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Ventajas : 								Desventajas:</a:t>
            </a:r>
            <a:endParaRPr/>
          </a:p>
          <a:p>
            <a:pPr marL="457200" lvl="0" indent="-311150" algn="just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Fácil de Configurar.					- El límite de saltos es mejor que en otro</a:t>
            </a: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Soportado por la mayoría de fabricantes.		   protocolos.</a:t>
            </a:r>
            <a:endParaRPr/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s"/>
              <a:t>El cálculo de la mejor ruta es rápido.			- El tiempo de convergencia es largo.								                -  Solo puede utilizarse en redes pequeñas.</a:t>
            </a: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1190350" y="2973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RIP - Routing Information Protocol</a:t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50" y="1211400"/>
            <a:ext cx="7785793" cy="362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08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757" y="559600"/>
            <a:ext cx="3855993" cy="391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0300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802" y="1320400"/>
            <a:ext cx="3783799" cy="23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>
            <a:spLocks noGrp="1"/>
          </p:cNvSpPr>
          <p:nvPr>
            <p:ph type="title"/>
          </p:nvPr>
        </p:nvSpPr>
        <p:spPr>
          <a:xfrm>
            <a:off x="1179625" y="2437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Estático</a:t>
            </a:r>
            <a:endParaRPr/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75" y="999450"/>
            <a:ext cx="3657615" cy="368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040" y="999450"/>
            <a:ext cx="3520338" cy="3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570" y="344363"/>
            <a:ext cx="4556850" cy="4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IPV6</a:t>
            </a:r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25" y="1460250"/>
            <a:ext cx="4486364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587" y="174375"/>
            <a:ext cx="2571212" cy="48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>
            <a:spLocks noGrp="1"/>
          </p:cNvSpPr>
          <p:nvPr>
            <p:ph type="ctrTitle"/>
          </p:nvPr>
        </p:nvSpPr>
        <p:spPr>
          <a:xfrm>
            <a:off x="2536100" y="1147000"/>
            <a:ext cx="62640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Instalación y GUI </a:t>
            </a:r>
            <a:endParaRPr sz="48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subTitle" idx="1"/>
          </p:nvPr>
        </p:nvSpPr>
        <p:spPr>
          <a:xfrm>
            <a:off x="4715700" y="4188075"/>
            <a:ext cx="44283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Brayan Nicolás Mendigaño Madero -20162021292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Marlon Esteban Osorio Rico-201620 - 20162021294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0771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515" y="152400"/>
            <a:ext cx="3779085" cy="408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ctrTitle"/>
          </p:nvPr>
        </p:nvSpPr>
        <p:spPr>
          <a:xfrm>
            <a:off x="3272000" y="1147000"/>
            <a:ext cx="55281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Comandos en </a:t>
            </a:r>
            <a:endParaRPr sz="4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/>
              <a:t>packet tracer</a:t>
            </a:r>
            <a:endParaRPr sz="6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>
            <a:spLocks noGrp="1"/>
          </p:cNvSpPr>
          <p:nvPr>
            <p:ph type="body" idx="1"/>
          </p:nvPr>
        </p:nvSpPr>
        <p:spPr>
          <a:xfrm>
            <a:off x="1285125" y="917150"/>
            <a:ext cx="6832800" cy="3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MODOS DE FUNCIONAMIENTO DE DISPOSITIVOS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Router&gt; MODO DE USUARIO (Modo de Enable)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Router# MODO PRIVILEGIADO (Modo EXEC)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Router (config)# MODO DE CONFIGURACIÓN GLOBAL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Router (config-xxxx)# MODO DE CONFIGURACIÓN ESPECÍFICA A XXXX.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cabe aclarar que hay atajos de comandos como los seria conf term que es equivalente a configure terminal o s0/0/0 que equivale al serial 0/0/0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155300" cy="7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modo usuario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8" y="985838"/>
            <a:ext cx="69056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9816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modo administrador</a:t>
            </a:r>
            <a:endParaRPr/>
          </a:p>
        </p:txBody>
      </p:sp>
      <p:pic>
        <p:nvPicPr>
          <p:cNvPr id="347" name="Google Shape;3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25" y="970350"/>
            <a:ext cx="4567225" cy="372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8328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configuración global </a:t>
            </a:r>
            <a:endParaRPr/>
          </a:p>
        </p:txBody>
      </p:sp>
      <p:pic>
        <p:nvPicPr>
          <p:cNvPr id="353" name="Google Shape;3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95050"/>
            <a:ext cx="5382850" cy="3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2133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 en interfaz </a:t>
            </a:r>
            <a:endParaRPr/>
          </a:p>
        </p:txBody>
      </p:sp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5825"/>
            <a:ext cx="6763450" cy="34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683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 SHOW  ? </a:t>
            </a:r>
            <a:endParaRPr/>
          </a:p>
        </p:txBody>
      </p:sp>
      <p:pic>
        <p:nvPicPr>
          <p:cNvPr id="365" name="Google Shape;36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75" y="1388125"/>
            <a:ext cx="6153674" cy="3645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9"/>
          <p:cNvSpPr txBox="1"/>
          <p:nvPr/>
        </p:nvSpPr>
        <p:spPr>
          <a:xfrm>
            <a:off x="7027375" y="1388125"/>
            <a:ext cx="1920900" cy="15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puede aplicarse en otros comandos como ejemplo seria: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ip show 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65727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s" sz="2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Configuración direccionamiento IPv6</a:t>
            </a:r>
            <a:endParaRPr sz="4000">
              <a:solidFill>
                <a:srgbClr val="FFFFFF"/>
              </a:solidFill>
            </a:endParaRPr>
          </a:p>
        </p:txBody>
      </p:sp>
      <p:sp>
        <p:nvSpPr>
          <p:cNvPr id="372" name="Google Shape;372;p5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57300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R1(config)# ipv6 unicast-routing 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R1(config-if)# ipv6 address 2001:DB8:1:1::1/64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R1(config-if)# ipv6 address FE80::1 link-local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4898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CONFIGURACIÓN INTERFAZ “FASTETHERNET/GIGABITETHERNET”</a:t>
            </a:r>
            <a:endParaRPr sz="3800">
              <a:solidFill>
                <a:srgbClr val="FFFFFF"/>
              </a:solidFill>
            </a:endParaRPr>
          </a:p>
        </p:txBody>
      </p:sp>
      <p:sp>
        <p:nvSpPr>
          <p:cNvPr id="378" name="Google Shape;378;p51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66966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Router# configure terminal 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(config)# interface fastethernet 0/0 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no shutdown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ip address 192.168.0.1 255.255.255.0 </a:t>
            </a:r>
            <a:endParaRPr sz="1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description conectada a Router2. </a:t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t="8850" b="4719"/>
          <a:stretch/>
        </p:blipFill>
        <p:spPr>
          <a:xfrm>
            <a:off x="274650" y="569975"/>
            <a:ext cx="8028400" cy="3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328700" cy="10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CONFIGURACIÓN INTERFAZ “SERIAL” configurada con Reloj (DCE</a:t>
            </a: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384" name="Google Shape;384;p52"/>
          <p:cNvSpPr txBox="1">
            <a:spLocks noGrp="1"/>
          </p:cNvSpPr>
          <p:nvPr>
            <p:ph type="body" idx="1"/>
          </p:nvPr>
        </p:nvSpPr>
        <p:spPr>
          <a:xfrm>
            <a:off x="1297500" y="1984950"/>
            <a:ext cx="54201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Router# configure terminal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(config)# interface serial 0/0/0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no shutdown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ip address 10.0.0.1 255.0.0.0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description conectada a Router2. 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Router (config-if)# clock rate 56000 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3"/>
          <p:cNvSpPr txBox="1">
            <a:spLocks noGrp="1"/>
          </p:cNvSpPr>
          <p:nvPr>
            <p:ph type="title"/>
          </p:nvPr>
        </p:nvSpPr>
        <p:spPr>
          <a:xfrm>
            <a:off x="1852175" y="318125"/>
            <a:ext cx="67539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de Enrutamiento RIP v1 - v2</a:t>
            </a:r>
            <a:endParaRPr/>
          </a:p>
        </p:txBody>
      </p:sp>
      <p:sp>
        <p:nvSpPr>
          <p:cNvPr id="390" name="Google Shape;390;p53"/>
          <p:cNvSpPr txBox="1">
            <a:spLocks noGrp="1"/>
          </p:cNvSpPr>
          <p:nvPr>
            <p:ph type="body" idx="1"/>
          </p:nvPr>
        </p:nvSpPr>
        <p:spPr>
          <a:xfrm>
            <a:off x="1285975" y="1059500"/>
            <a:ext cx="7395600" cy="3699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La configuración del enrutamiento en un router se realiza mediante el siguiente comando, cabe aclarar que si se desea realizar únicamente la v1, omitir la línea señalada “Router(config-router)# version 2”: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Router&gt; en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Router# config 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Enter configuration commands, one per line. End with CNTL/Z.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Router(config)# router rip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network 172.27.0.0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network 10.10.10.0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network 10.10.10.16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version 2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no auto-summary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s" sz="1500">
                <a:latin typeface="Arial"/>
                <a:ea typeface="Arial"/>
                <a:cs typeface="Arial"/>
                <a:sym typeface="Arial"/>
              </a:rPr>
              <a:t>Router(config-router)# exit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1246800" y="292900"/>
            <a:ext cx="78972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de Enrutamiento EIGRP en IPv4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1"/>
          </p:nvPr>
        </p:nvSpPr>
        <p:spPr>
          <a:xfrm>
            <a:off x="2424750" y="916625"/>
            <a:ext cx="4294500" cy="1613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R1(config)# router eigrp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R1(config-router)# network 172.16.1.0 0.0.0.255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R1(config-router)# network 172.16.3.0 0.0.0.3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R1(config-router)# network 192.168.10.4 0.0.0.3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R1(config-router)# passive-interface g0/0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R1(config-router)# no auto-summary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97" name="Google Shape;397;p54"/>
          <p:cNvSpPr txBox="1">
            <a:spLocks noGrp="1"/>
          </p:cNvSpPr>
          <p:nvPr>
            <p:ph type="title"/>
          </p:nvPr>
        </p:nvSpPr>
        <p:spPr>
          <a:xfrm>
            <a:off x="1895050" y="2572350"/>
            <a:ext cx="55176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de Enrutamiento IS-IS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54"/>
          <p:cNvSpPr txBox="1">
            <a:spLocks noGrp="1"/>
          </p:cNvSpPr>
          <p:nvPr>
            <p:ph type="body" idx="1"/>
          </p:nvPr>
        </p:nvSpPr>
        <p:spPr>
          <a:xfrm>
            <a:off x="2533975" y="3085775"/>
            <a:ext cx="4399800" cy="1907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interface Loopback0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ip address 172.16.1.1 255.255.255.255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interface Ethernet0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ip address 172.16.12.1 255.255.255.0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ip router isis 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 isis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passive-interface Loopback0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net 49.0001.1720.1600.1001.00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>
            <a:spLocks noGrp="1"/>
          </p:cNvSpPr>
          <p:nvPr>
            <p:ph type="title"/>
          </p:nvPr>
        </p:nvSpPr>
        <p:spPr>
          <a:xfrm>
            <a:off x="1431725" y="1082925"/>
            <a:ext cx="58131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Comandos de Enrutamiento OSPF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5"/>
          <p:cNvSpPr txBox="1">
            <a:spLocks noGrp="1"/>
          </p:cNvSpPr>
          <p:nvPr>
            <p:ph type="body" idx="1"/>
          </p:nvPr>
        </p:nvSpPr>
        <p:spPr>
          <a:xfrm>
            <a:off x="1954075" y="1841150"/>
            <a:ext cx="5156100" cy="18993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Router&gt;en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Router#conf t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Enter configuration commands, one per line.  End with CNTL/Z.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Router(config)#router ospf 1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Router(config-router)#network 192.168.0.0 0.0.0.255 area 1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Router(config-router)#network 10.10.10.0 0.0.0.3 area 1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Router(config-router)#network 10.10.10.16 0.0.0.3 area 1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t="10579" r="43355" b="5125"/>
          <a:stretch/>
        </p:blipFill>
        <p:spPr>
          <a:xfrm>
            <a:off x="702400" y="132025"/>
            <a:ext cx="6019800" cy="47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l="13454" t="10619" r="27743" b="12980"/>
          <a:stretch/>
        </p:blipFill>
        <p:spPr>
          <a:xfrm>
            <a:off x="1680175" y="557800"/>
            <a:ext cx="5510550" cy="40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5015"/>
          <a:stretch/>
        </p:blipFill>
        <p:spPr>
          <a:xfrm>
            <a:off x="865375" y="407025"/>
            <a:ext cx="7514801" cy="40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675" y="295000"/>
            <a:ext cx="7517800" cy="42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ctrTitle"/>
          </p:nvPr>
        </p:nvSpPr>
        <p:spPr>
          <a:xfrm>
            <a:off x="2677275" y="647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básicas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38" y="1735300"/>
            <a:ext cx="6786525" cy="273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</Words>
  <Application>Microsoft Office PowerPoint</Application>
  <PresentationFormat>Presentación en pantalla (16:9)</PresentationFormat>
  <Paragraphs>132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Montserrat</vt:lpstr>
      <vt:lpstr>Lato</vt:lpstr>
      <vt:lpstr>Lato Light</vt:lpstr>
      <vt:lpstr>Arial</vt:lpstr>
      <vt:lpstr>Focus</vt:lpstr>
      <vt:lpstr>Herramienta Cisco Packet Tracer</vt:lpstr>
      <vt:lpstr>Presentación de PowerPoint</vt:lpstr>
      <vt:lpstr>Instalación y GUI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Herramientas básicas</vt:lpstr>
      <vt:lpstr>Presentación de PowerPoint</vt:lpstr>
      <vt:lpstr>Routers</vt:lpstr>
      <vt:lpstr>Presentación de PowerPoint</vt:lpstr>
      <vt:lpstr>Switch</vt:lpstr>
      <vt:lpstr>PCs </vt:lpstr>
      <vt:lpstr>Cableado </vt:lpstr>
      <vt:lpstr>Presentación de PowerPoint</vt:lpstr>
      <vt:lpstr>Presentación de PowerPoint</vt:lpstr>
      <vt:lpstr>Enrutamiento en Cisco Packet Tracer</vt:lpstr>
      <vt:lpstr>Enrutamiento</vt:lpstr>
      <vt:lpstr>Enrutamiento Estático</vt:lpstr>
      <vt:lpstr>Comandos para Enrutamiento estático</vt:lpstr>
      <vt:lpstr>Enrutamiento Estático</vt:lpstr>
      <vt:lpstr>RIP - Routing Information Protocol</vt:lpstr>
      <vt:lpstr>RIP - Routing Information Protocol</vt:lpstr>
      <vt:lpstr>Presentación de PowerPoint</vt:lpstr>
      <vt:lpstr>Presentación de PowerPoint</vt:lpstr>
      <vt:lpstr>Estático</vt:lpstr>
      <vt:lpstr>Presentación de PowerPoint</vt:lpstr>
      <vt:lpstr>IPV6</vt:lpstr>
      <vt:lpstr>Presentación de PowerPoint</vt:lpstr>
      <vt:lpstr>Comandos en  packet tracer</vt:lpstr>
      <vt:lpstr>Presentación de PowerPoint</vt:lpstr>
      <vt:lpstr>comandos modo usuario</vt:lpstr>
      <vt:lpstr>comandos modo administrador</vt:lpstr>
      <vt:lpstr>comandos configuración global </vt:lpstr>
      <vt:lpstr>comandos  en interfaz </vt:lpstr>
      <vt:lpstr>Comando SHOW  ? </vt:lpstr>
      <vt:lpstr>Configuración direccionamiento IPv6</vt:lpstr>
      <vt:lpstr>CONFIGURACIÓN INTERFAZ “FASTETHERNET/GIGABITETHERNET”</vt:lpstr>
      <vt:lpstr>CONFIGURACIÓN INTERFAZ “SERIAL” configurada con Reloj (DCE)</vt:lpstr>
      <vt:lpstr>Comandos de Enrutamiento RIP v1 - v2</vt:lpstr>
      <vt:lpstr>Comandos de Enrutamiento EIGRP en IPv4  </vt:lpstr>
      <vt:lpstr>Comandos de Enrutamiento OSPF 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 Cisco Packet Tracer</dc:title>
  <cp:lastModifiedBy>Esteban Osorio</cp:lastModifiedBy>
  <cp:revision>1</cp:revision>
  <dcterms:modified xsi:type="dcterms:W3CDTF">2020-10-07T22:48:06Z</dcterms:modified>
</cp:coreProperties>
</file>